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17" r:id="rId17"/>
    <p:sldId id="2147375618" r:id="rId18"/>
    <p:sldId id="2147375606" r:id="rId19"/>
    <p:sldId id="2147375607" r:id="rId20"/>
    <p:sldId id="2147375622" r:id="rId21"/>
    <p:sldId id="2147375621" r:id="rId22"/>
    <p:sldId id="2147375620" r:id="rId23"/>
    <p:sldId id="2147375619" r:id="rId24"/>
    <p:sldId id="2147375610" r:id="rId25"/>
    <p:sldId id="2147375611" r:id="rId26"/>
    <p:sldId id="2147375612" r:id="rId27"/>
    <p:sldId id="2147375613" r:id="rId28"/>
    <p:sldId id="2147375614" r:id="rId29"/>
    <p:sldId id="1633"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55E8-D84C-463E-A3B7-5CF65E1FB393}" v="224" dt="2024-08-26T15:17:23.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59" d="100"/>
          <a:sy n="59" d="100"/>
        </p:scale>
        <p:origin x="964" y="5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dirty="0"/>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dirty="0"/>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dirty="0"/>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dirty="0"/>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dirty="0"/>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dirty="0"/>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dirty="0"/>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5 Reflections for Week 02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Sushma Singh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06-Sept-2024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leverages Agile methodologies and tools like Azure DevOps, Gherkin, and TDD/BDD to enhance collaboration, ensure software quality, and align development with business goals. </a:t>
            </a:r>
          </a:p>
          <a:p>
            <a:pPr marL="0" indent="0" algn="just">
              <a:buNone/>
            </a:pPr>
            <a:endParaRPr lang="en-US" sz="2000" dirty="0"/>
          </a:p>
          <a:p>
            <a:pPr marL="0" indent="0" algn="just">
              <a:buNone/>
            </a:pPr>
            <a:r>
              <a:rPr lang="en-US" sz="2000" dirty="0"/>
              <a:t>By using these practices, Shell can deliver reliable and user-centric software solutions efficiently, supporting its operational and strategic objectives.</a:t>
            </a:r>
          </a:p>
          <a:p>
            <a:pPr marL="0" indent="0" algn="just">
              <a:buNone/>
            </a:pPr>
            <a:endParaRPr lang="en-US" sz="2000" dirty="0"/>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A822EF8C-5820-4A3B-8706-1D798D134903}"/>
              </a:ext>
            </a:extLst>
          </p:cNvPr>
          <p:cNvPicPr>
            <a:picLocks noChangeAspect="1"/>
          </p:cNvPicPr>
          <p:nvPr/>
        </p:nvPicPr>
        <p:blipFill>
          <a:blip r:embed="rId7"/>
          <a:stretch>
            <a:fillRect/>
          </a:stretch>
        </p:blipFill>
        <p:spPr>
          <a:xfrm>
            <a:off x="6837464" y="2379663"/>
            <a:ext cx="4477375" cy="3038899"/>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uses Agile frameworks with elements like Sprints, Epics, and User Stories to structure and prioritize work. </a:t>
            </a:r>
          </a:p>
          <a:p>
            <a:pPr marL="0" indent="0" algn="just">
              <a:buNone/>
            </a:pPr>
            <a:endParaRPr lang="en-US" sz="2000" dirty="0"/>
          </a:p>
          <a:p>
            <a:pPr marL="0" indent="0" algn="just">
              <a:buNone/>
            </a:pPr>
            <a:r>
              <a:rPr lang="en-US" sz="2000" dirty="0"/>
              <a:t>Acceptance Criteria, RTM, DOD, and DOR ensure that development aligns with business objectives and quality standards, facilitating efficient project management and delivery.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7BDCDE6F-3CAF-491A-D27B-2D98046B7C7F}"/>
              </a:ext>
            </a:extLst>
          </p:cNvPr>
          <p:cNvPicPr>
            <a:picLocks noChangeAspect="1"/>
          </p:cNvPicPr>
          <p:nvPr/>
        </p:nvPicPr>
        <p:blipFill rotWithShape="1">
          <a:blip r:embed="rId7"/>
          <a:srcRect l="1223" t="1884" r="1444"/>
          <a:stretch/>
        </p:blipFill>
        <p:spPr>
          <a:xfrm>
            <a:off x="7603556" y="2146334"/>
            <a:ext cx="2945192" cy="3505558"/>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follows the Software Testing Life Cycle (STLC) to ensure software quality. </a:t>
            </a:r>
          </a:p>
          <a:p>
            <a:pPr marL="0" indent="0" algn="just">
              <a:buNone/>
            </a:pPr>
            <a:endParaRPr lang="en-US" sz="2000" dirty="0"/>
          </a:p>
          <a:p>
            <a:pPr marL="0" indent="0" algn="just">
              <a:buNone/>
            </a:pPr>
            <a:r>
              <a:rPr lang="en-US" sz="2000" dirty="0"/>
              <a:t>Defect Reports and the Defect Life Cycle help in tracking and resolving issues promptly, maintaining the reliability and performance of their software solutions.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9" name="Picture 8">
            <a:extLst>
              <a:ext uri="{FF2B5EF4-FFF2-40B4-BE49-F238E27FC236}">
                <a16:creationId xmlns:a16="http://schemas.microsoft.com/office/drawing/2014/main" id="{007DB69D-0A8C-E927-D388-091DF5EEADA0}"/>
              </a:ext>
            </a:extLst>
          </p:cNvPr>
          <p:cNvPicPr>
            <a:picLocks noChangeAspect="1"/>
          </p:cNvPicPr>
          <p:nvPr/>
        </p:nvPicPr>
        <p:blipFill>
          <a:blip r:embed="rId7"/>
          <a:stretch>
            <a:fillRect/>
          </a:stretch>
        </p:blipFill>
        <p:spPr>
          <a:xfrm>
            <a:off x="6483862" y="2405011"/>
            <a:ext cx="5184580" cy="2988203"/>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r>
              <a:rPr lang="en-US" sz="2000" dirty="0"/>
              <a:t>Shell leverages cloud technologies and database management systems (DBMS) to handle vast amounts of data efficiently. </a:t>
            </a:r>
          </a:p>
          <a:p>
            <a:pPr marL="0" indent="0" algn="just">
              <a:buNone/>
            </a:pPr>
            <a:endParaRPr lang="en-US" sz="2000" dirty="0"/>
          </a:p>
          <a:p>
            <a:pPr marL="0" indent="0" algn="just">
              <a:buNone/>
            </a:pPr>
            <a:r>
              <a:rPr lang="en-US" sz="2000" dirty="0"/>
              <a:t>CRUD operations and SQL commands (DDL, DML, DCL, TCL) are essential for managing and securing data, supporting Shell’s data-driven decision-making processes.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0054C8E8-9A0E-2343-D8FC-33B699EB050C}"/>
              </a:ext>
            </a:extLst>
          </p:cNvPr>
          <p:cNvPicPr>
            <a:picLocks noChangeAspect="1"/>
          </p:cNvPicPr>
          <p:nvPr/>
        </p:nvPicPr>
        <p:blipFill>
          <a:blip r:embed="rId7"/>
          <a:stretch>
            <a:fillRect/>
          </a:stretch>
        </p:blipFill>
        <p:spPr>
          <a:xfrm>
            <a:off x="7027152" y="2580513"/>
            <a:ext cx="4098000" cy="2637199"/>
          </a:xfrm>
          <a:prstGeom prst="rect">
            <a:avLst/>
          </a:prstGeom>
        </p:spPr>
      </p:pic>
    </p:spTree>
    <p:extLst>
      <p:ext uri="{BB962C8B-B14F-4D97-AF65-F5344CB8AC3E}">
        <p14:creationId xmlns:p14="http://schemas.microsoft.com/office/powerpoint/2010/main" val="1363722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endParaRPr lang="en-US" sz="2000" dirty="0"/>
          </a:p>
          <a:p>
            <a:pPr marL="0" indent="0" algn="just">
              <a:buNone/>
            </a:pPr>
            <a:r>
              <a:rPr lang="en-US" sz="2000" dirty="0"/>
              <a:t>Shell implements Continuous Integration (CI) pipelines and uses tools like GitHub Actions and Maven to automate and streamline software development. </a:t>
            </a:r>
          </a:p>
          <a:p>
            <a:pPr marL="0" indent="0" algn="just">
              <a:buNone/>
            </a:pPr>
            <a:endParaRPr lang="en-US" sz="2000" dirty="0"/>
          </a:p>
          <a:p>
            <a:pPr marL="0" indent="0" algn="just">
              <a:buNone/>
            </a:pPr>
            <a:r>
              <a:rPr lang="en-US" sz="2000" dirty="0"/>
              <a:t>Agile methodologies and configuration files (.</a:t>
            </a:r>
            <a:r>
              <a:rPr lang="en-US" sz="2000" dirty="0" err="1"/>
              <a:t>yml</a:t>
            </a:r>
            <a:r>
              <a:rPr lang="en-US" sz="2000" dirty="0"/>
              <a:t>, pom.xml) ensure consistent and efficient project builds and deployments.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6F610D6D-FD0D-217E-3A3E-DA82E8D02079}"/>
              </a:ext>
            </a:extLst>
          </p:cNvPr>
          <p:cNvPicPr>
            <a:picLocks noChangeAspect="1"/>
          </p:cNvPicPr>
          <p:nvPr/>
        </p:nvPicPr>
        <p:blipFill rotWithShape="1">
          <a:blip r:embed="rId7"/>
          <a:srcRect l="1257" t="2267" r="4173" b="2448"/>
          <a:stretch/>
        </p:blipFill>
        <p:spPr>
          <a:xfrm>
            <a:off x="7765512" y="2253596"/>
            <a:ext cx="2621280" cy="3291034"/>
          </a:xfrm>
          <a:prstGeom prst="rect">
            <a:avLst/>
          </a:prstGeom>
        </p:spPr>
      </p:pic>
    </p:spTree>
    <p:extLst>
      <p:ext uri="{BB962C8B-B14F-4D97-AF65-F5344CB8AC3E}">
        <p14:creationId xmlns:p14="http://schemas.microsoft.com/office/powerpoint/2010/main" val="424761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Understanding BDD and TDD and how to make User stories and Test Cases</a:t>
            </a:r>
          </a:p>
          <a:p>
            <a:pPr algn="just"/>
            <a:r>
              <a:rPr lang="en-US" sz="2000" dirty="0"/>
              <a:t>Plan to Overcome: Practice writing the user stories and test cases to better understand and work on them.</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80768847-F116-BC63-0E39-BDCBC7402CA3}"/>
              </a:ext>
            </a:extLst>
          </p:cNvPr>
          <p:cNvPicPr>
            <a:picLocks noChangeAspect="1"/>
          </p:cNvPicPr>
          <p:nvPr/>
        </p:nvPicPr>
        <p:blipFill>
          <a:blip r:embed="rId7"/>
          <a:stretch>
            <a:fillRect/>
          </a:stretch>
        </p:blipFill>
        <p:spPr>
          <a:xfrm>
            <a:off x="6694470" y="2383707"/>
            <a:ext cx="4763364" cy="3030812"/>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RTM, Features</a:t>
            </a:r>
          </a:p>
          <a:p>
            <a:pPr algn="just"/>
            <a:r>
              <a:rPr lang="en-US" sz="2000" dirty="0"/>
              <a:t>Plan to Overcome: Learn more about these topics and practice creating RTMs to get better at them.</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C5DED726-A189-6CF8-6131-0A9EC6447FF4}"/>
              </a:ext>
            </a:extLst>
          </p:cNvPr>
          <p:cNvPicPr>
            <a:picLocks noChangeAspect="1"/>
          </p:cNvPicPr>
          <p:nvPr/>
        </p:nvPicPr>
        <p:blipFill>
          <a:blip r:embed="rId7"/>
          <a:stretch>
            <a:fillRect/>
          </a:stretch>
        </p:blipFill>
        <p:spPr>
          <a:xfrm>
            <a:off x="6558008" y="2584017"/>
            <a:ext cx="5036288" cy="2630192"/>
          </a:xfrm>
          <a:prstGeom prst="rect">
            <a:avLst/>
          </a:prstGeom>
        </p:spPr>
      </p:pic>
    </p:spTree>
    <p:extLst>
      <p:ext uri="{BB962C8B-B14F-4D97-AF65-F5344CB8AC3E}">
        <p14:creationId xmlns:p14="http://schemas.microsoft.com/office/powerpoint/2010/main" val="223322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Defect Report and its terminologies</a:t>
            </a:r>
          </a:p>
          <a:p>
            <a:pPr algn="just"/>
            <a:r>
              <a:rPr lang="en-US" sz="2000" dirty="0"/>
              <a:t>Plan to Overcome: Practice creating Defect Reports for demo websites available such as </a:t>
            </a:r>
            <a:r>
              <a:rPr lang="en-US" sz="2000" dirty="0" err="1"/>
              <a:t>saucedemo</a:t>
            </a:r>
            <a:r>
              <a:rPr lang="en-US" sz="2000" dirty="0"/>
              <a:t> and </a:t>
            </a:r>
            <a:r>
              <a:rPr lang="en-US" sz="2000" dirty="0" err="1"/>
              <a:t>orangeHRM</a:t>
            </a:r>
            <a:r>
              <a:rPr lang="en-US" sz="2000" dirty="0"/>
              <a:t> to get better at them</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AA96EB42-8618-2B5D-B2E0-36993EB20F9F}"/>
              </a:ext>
            </a:extLst>
          </p:cNvPr>
          <p:cNvPicPr>
            <a:picLocks noChangeAspect="1"/>
          </p:cNvPicPr>
          <p:nvPr/>
        </p:nvPicPr>
        <p:blipFill rotWithShape="1">
          <a:blip r:embed="rId7"/>
          <a:srcRect b="20991"/>
          <a:stretch/>
        </p:blipFill>
        <p:spPr>
          <a:xfrm>
            <a:off x="6459738" y="2084097"/>
            <a:ext cx="5232828" cy="3630032"/>
          </a:xfrm>
          <a:prstGeom prst="rect">
            <a:avLst/>
          </a:prstGeom>
        </p:spPr>
      </p:pic>
    </p:spTree>
    <p:extLst>
      <p:ext uri="{BB962C8B-B14F-4D97-AF65-F5344CB8AC3E}">
        <p14:creationId xmlns:p14="http://schemas.microsoft.com/office/powerpoint/2010/main" val="210448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Difference between PostgreSQL, MySQL and SQL</a:t>
            </a:r>
          </a:p>
          <a:p>
            <a:pPr algn="just"/>
            <a:r>
              <a:rPr lang="en-US" sz="2000" dirty="0"/>
              <a:t>Plan to Overcome: Learn about SQL to understand these concepts better</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4" name="Picture 13">
            <a:extLst>
              <a:ext uri="{FF2B5EF4-FFF2-40B4-BE49-F238E27FC236}">
                <a16:creationId xmlns:a16="http://schemas.microsoft.com/office/drawing/2014/main" id="{8E261239-A1C0-6DDC-7741-E1B46453D540}"/>
              </a:ext>
            </a:extLst>
          </p:cNvPr>
          <p:cNvPicPr>
            <a:picLocks noChangeAspect="1"/>
          </p:cNvPicPr>
          <p:nvPr/>
        </p:nvPicPr>
        <p:blipFill>
          <a:blip r:embed="rId7"/>
          <a:stretch>
            <a:fillRect/>
          </a:stretch>
        </p:blipFill>
        <p:spPr>
          <a:xfrm rot="5400000">
            <a:off x="7309726" y="2271230"/>
            <a:ext cx="3532851" cy="3255765"/>
          </a:xfrm>
          <a:prstGeom prst="rect">
            <a:avLst/>
          </a:prstGeom>
        </p:spPr>
      </p:pic>
    </p:spTree>
    <p:extLst>
      <p:ext uri="{BB962C8B-B14F-4D97-AF65-F5344CB8AC3E}">
        <p14:creationId xmlns:p14="http://schemas.microsoft.com/office/powerpoint/2010/main" val="91626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Be a better version of yourself than Yesterday…</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Please share an image / visual that best represents you</a:t>
            </a:r>
          </a:p>
        </p:txBody>
      </p:sp>
      <p:pic>
        <p:nvPicPr>
          <p:cNvPr id="6" name="Picture 5">
            <a:extLst>
              <a:ext uri="{FF2B5EF4-FFF2-40B4-BE49-F238E27FC236}">
                <a16:creationId xmlns:a16="http://schemas.microsoft.com/office/drawing/2014/main" id="{68056C1D-D71F-A9D3-9EFD-34F65C5E00E0}"/>
              </a:ext>
            </a:extLst>
          </p:cNvPr>
          <p:cNvPicPr>
            <a:picLocks noChangeAspect="1"/>
          </p:cNvPicPr>
          <p:nvPr/>
        </p:nvPicPr>
        <p:blipFill rotWithShape="1">
          <a:blip r:embed="rId5"/>
          <a:srcRect l="16420" r="8266"/>
          <a:stretch/>
        </p:blipFill>
        <p:spPr>
          <a:xfrm>
            <a:off x="6800313" y="2299614"/>
            <a:ext cx="4551680" cy="3140488"/>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5</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Challenges: Completing the case study in the allotted time as VM Creation and some other tasks took significant time</a:t>
            </a:r>
          </a:p>
          <a:p>
            <a:pPr algn="just"/>
            <a:r>
              <a:rPr lang="en-US" sz="2000" dirty="0"/>
              <a:t>Plan to Overcome: Learn about VM creation and the required fields in it so that I can understand the process better and not make any mistakes later.</a:t>
            </a:r>
          </a:p>
          <a:p>
            <a:pPr marL="0" indent="0" algn="just">
              <a:buNone/>
            </a:pPr>
            <a:endParaRPr lang="en-US" sz="2000" dirty="0"/>
          </a:p>
          <a:p>
            <a:pPr marL="0" indent="0" algn="just">
              <a:buNone/>
            </a:pPr>
            <a:r>
              <a:rPr lang="en-US" sz="2000" dirty="0"/>
              <a:t>GitHub Link:</a:t>
            </a:r>
          </a:p>
          <a:p>
            <a:pPr marL="0" indent="0" algn="just">
              <a:buNone/>
            </a:pPr>
            <a:r>
              <a:rPr lang="en-US" sz="2000" dirty="0"/>
              <a:t>https://github.com/AhinRain/Freshers-Technical-Training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E05B343-37EE-D8CB-D479-9C3008C4A68E}"/>
              </a:ext>
            </a:extLst>
          </p:cNvPr>
          <p:cNvPicPr>
            <a:picLocks noChangeAspect="1"/>
          </p:cNvPicPr>
          <p:nvPr/>
        </p:nvPicPr>
        <p:blipFill rotWithShape="1">
          <a:blip r:embed="rId7"/>
          <a:srcRect t="6582" r="19932" b="-6582"/>
          <a:stretch/>
        </p:blipFill>
        <p:spPr>
          <a:xfrm>
            <a:off x="6444545" y="2391092"/>
            <a:ext cx="5263214" cy="3016042"/>
          </a:xfrm>
          <a:prstGeom prst="rect">
            <a:avLst/>
          </a:prstGeom>
        </p:spPr>
      </p:pic>
    </p:spTree>
    <p:extLst>
      <p:ext uri="{BB962C8B-B14F-4D97-AF65-F5344CB8AC3E}">
        <p14:creationId xmlns:p14="http://schemas.microsoft.com/office/powerpoint/2010/main" val="408153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22</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Implement the various concepts taught in the class to understand them better</a:t>
            </a:r>
          </a:p>
          <a:p>
            <a:pPr algn="ctr"/>
            <a:r>
              <a:rPr lang="en-US" sz="2000" dirty="0">
                <a:effectLst>
                  <a:outerShdw blurRad="38100" dist="38100" dir="2700000" algn="tl">
                    <a:srgbClr val="000000">
                      <a:alpha val="43137"/>
                    </a:srgbClr>
                  </a:outerShdw>
                </a:effectLst>
              </a:rPr>
              <a:t>Try to make notes during the sessions to refer to them afterwards</a:t>
            </a:r>
          </a:p>
          <a:p>
            <a:pPr algn="ctr"/>
            <a:r>
              <a:rPr lang="en-US" sz="2000" dirty="0">
                <a:effectLst>
                  <a:outerShdw blurRad="38100" dist="38100" dir="2700000" algn="tl">
                    <a:srgbClr val="000000">
                      <a:alpha val="43137"/>
                    </a:srgbClr>
                  </a:outerShdw>
                </a:effectLst>
              </a:rPr>
              <a:t>Practice and learn the various concepts on my own as well</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The planned timeline to implement the first action is until I understand the concepts better</a:t>
            </a:r>
          </a:p>
          <a:p>
            <a:pPr algn="ctr"/>
            <a:r>
              <a:rPr lang="en-US" sz="2000" dirty="0">
                <a:effectLst>
                  <a:outerShdw blurRad="38100" dist="38100" dir="2700000" algn="tl">
                    <a:srgbClr val="000000">
                      <a:alpha val="43137"/>
                    </a:srgbClr>
                  </a:outerShdw>
                </a:effectLst>
              </a:rPr>
              <a:t>As for the second one, it is till the training ends</a:t>
            </a:r>
          </a:p>
          <a:p>
            <a:pPr algn="ctr"/>
            <a:r>
              <a:rPr lang="en-US" sz="2000" dirty="0">
                <a:effectLst>
                  <a:outerShdw blurRad="38100" dist="38100" dir="2700000" algn="tl">
                    <a:srgbClr val="000000">
                      <a:alpha val="43137"/>
                    </a:srgbClr>
                  </a:outerShdw>
                </a:effectLst>
              </a:rPr>
              <a:t>As for the learning part, it will continue even after the training</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Implemented most of the concepts that were taught in the class  </a:t>
            </a:r>
          </a:p>
          <a:p>
            <a:pPr algn="ctr"/>
            <a:r>
              <a:rPr lang="en-US" sz="2000" dirty="0">
                <a:effectLst>
                  <a:outerShdw blurRad="38100" dist="38100" dir="2700000" algn="tl">
                    <a:srgbClr val="000000">
                      <a:alpha val="43137"/>
                    </a:srgbClr>
                  </a:outerShdw>
                </a:effectLst>
              </a:rPr>
              <a:t>Made notes for all the sessions conducted</a:t>
            </a:r>
          </a:p>
          <a:p>
            <a:pPr algn="ctr"/>
            <a:r>
              <a:rPr lang="en-US" sz="2000" dirty="0">
                <a:effectLst>
                  <a:outerShdw blurRad="38100" dist="38100" dir="2700000" algn="tl">
                    <a:srgbClr val="000000">
                      <a:alpha val="43137"/>
                    </a:srgbClr>
                  </a:outerShdw>
                </a:effectLst>
              </a:rPr>
              <a:t>Learnt about the various concepts after the sessions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2000" dirty="0"/>
              <a:t>Group Activity: User story and test cases creation for saucedemo.com</a:t>
            </a:r>
          </a:p>
          <a:p>
            <a:pPr algn="just"/>
            <a:r>
              <a:rPr lang="en-US" sz="2000" dirty="0"/>
              <a:t>Funny incident: We going awry from our track despite knowing all the concepts, which taught us how important it is to implement things to learn them better.</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26DF6669-6CB3-3CC7-20F1-4A8A269EED84}"/>
              </a:ext>
            </a:extLst>
          </p:cNvPr>
          <p:cNvPicPr>
            <a:picLocks noChangeAspect="1"/>
          </p:cNvPicPr>
          <p:nvPr/>
        </p:nvPicPr>
        <p:blipFill rotWithShape="1">
          <a:blip r:embed="rId7"/>
          <a:srcRect r="7488"/>
          <a:stretch/>
        </p:blipFill>
        <p:spPr>
          <a:xfrm>
            <a:off x="6603036" y="2629201"/>
            <a:ext cx="4946234" cy="2745473"/>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dirty="0"/>
              <a:t>The sessions were interactive and full of learning. We got to know about a lot of concepts such as SDLC, Agile, STLC, User stories, test cases, Scrum, Scrum Ceremonies, Scrum Artifacts, DBMS, Cloud, DevOps, VM creation and working with it, etc. The sessions were detailed, understandable and enjoyable.</a:t>
            </a:r>
          </a:p>
          <a:p>
            <a:pPr algn="just">
              <a:lnSpc>
                <a:spcPct val="100000"/>
              </a:lnSpc>
            </a:pPr>
            <a:endParaRPr lang="en-US" sz="2000" dirty="0"/>
          </a:p>
          <a:p>
            <a:pPr algn="just">
              <a:lnSpc>
                <a:spcPct val="100000"/>
              </a:lnSpc>
            </a:pPr>
            <a:r>
              <a:rPr lang="en-US" sz="2000" dirty="0"/>
              <a:t>The topics for the upcoming week will include the technical concepts required for us as part of our team in the company.</a:t>
            </a:r>
          </a:p>
          <a:p>
            <a:pPr algn="just">
              <a:lnSpc>
                <a:spcPct val="100000"/>
              </a:lnSpc>
            </a:pPr>
            <a:endParaRPr lang="en-US" sz="2000" dirty="0"/>
          </a:p>
          <a:p>
            <a:pPr algn="just">
              <a:lnSpc>
                <a:spcPct val="100000"/>
              </a:lnSpc>
            </a:pPr>
            <a:r>
              <a:rPr lang="en-US" sz="2000" dirty="0"/>
              <a:t>The current week build a foundational base for the future. It will be helpful for us when we will be working with our teams on various projects.</a:t>
            </a:r>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2000" dirty="0"/>
          </a:p>
          <a:p>
            <a:pPr marL="0" indent="0" algn="just">
              <a:buFont typeface="Arial" panose="020B0604020202020204" pitchFamily="34" charset="0"/>
              <a:buNone/>
            </a:pPr>
            <a:endParaRPr lang="en-US" sz="2000" dirty="0"/>
          </a:p>
          <a:p>
            <a:pPr algn="just"/>
            <a:r>
              <a:rPr lang="en-US" sz="2000" dirty="0"/>
              <a:t>Key learning: Agile Ceremonies, Gherkin, Azure DevOps</a:t>
            </a:r>
          </a:p>
          <a:p>
            <a:pPr algn="just"/>
            <a:r>
              <a:rPr lang="en-US" sz="2000" dirty="0"/>
              <a:t>Key takeaway: TDD, BDD, User Story, Test Cases</a:t>
            </a:r>
          </a:p>
          <a:p>
            <a:pPr algn="just"/>
            <a:r>
              <a:rPr lang="en-US" sz="2000" dirty="0"/>
              <a:t>Adopting Agile in the energy sector benefits professionals by fostering a culture of continuous improvement and flexibility.</a:t>
            </a:r>
          </a:p>
          <a:p>
            <a:pPr algn="just"/>
            <a:endParaRPr lang="en-US" sz="2000" dirty="0"/>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AD0CC7B2-E27B-D8BE-0ED1-854328633C52}"/>
              </a:ext>
            </a:extLst>
          </p:cNvPr>
          <p:cNvPicPr>
            <a:picLocks noChangeAspect="1"/>
          </p:cNvPicPr>
          <p:nvPr/>
        </p:nvPicPr>
        <p:blipFill rotWithShape="1">
          <a:blip r:embed="rId7"/>
          <a:srcRect t="38292" r="3689" b="-349"/>
          <a:stretch/>
        </p:blipFill>
        <p:spPr>
          <a:xfrm>
            <a:off x="6935227" y="2043342"/>
            <a:ext cx="4301734" cy="3707218"/>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a:p>
            <a:pPr algn="just"/>
            <a:r>
              <a:rPr lang="en-US" sz="2000" dirty="0"/>
              <a:t>Key learning: Sprint, Epis, User Stories, Features, Acceptance Criteria</a:t>
            </a:r>
          </a:p>
          <a:p>
            <a:pPr algn="just"/>
            <a:r>
              <a:rPr lang="en-US" sz="2000" dirty="0"/>
              <a:t>Key takeaway: RTM, DOD, DOR</a:t>
            </a:r>
          </a:p>
          <a:p>
            <a:pPr algn="just"/>
            <a:r>
              <a:rPr lang="en-US" sz="2000" dirty="0"/>
              <a:t>In the energy sector, understanding the terminology of Agile is a very crucial aspect as it allows one to seamlessly work on the projects where the interaction with team and stakeholders is a must.</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4C2E0BD2-0A36-391C-B8A9-CA4FA75347CC}"/>
              </a:ext>
            </a:extLst>
          </p:cNvPr>
          <p:cNvPicPr>
            <a:picLocks noChangeAspect="1"/>
          </p:cNvPicPr>
          <p:nvPr/>
        </p:nvPicPr>
        <p:blipFill>
          <a:blip r:embed="rId7"/>
          <a:stretch>
            <a:fillRect/>
          </a:stretch>
        </p:blipFill>
        <p:spPr>
          <a:xfrm>
            <a:off x="7131937" y="2194470"/>
            <a:ext cx="3888430" cy="3409286"/>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a:p>
            <a:pPr algn="just"/>
            <a:endParaRPr lang="en-US" sz="2000" dirty="0"/>
          </a:p>
          <a:p>
            <a:pPr algn="just"/>
            <a:r>
              <a:rPr lang="en-US" sz="2000" dirty="0"/>
              <a:t>Key learning: </a:t>
            </a:r>
            <a:r>
              <a:rPr lang="en-US" sz="2000" dirty="0" err="1"/>
              <a:t>Fitnesse</a:t>
            </a:r>
            <a:r>
              <a:rPr lang="en-US" sz="2000" dirty="0"/>
              <a:t> Tool, Testing, STLC</a:t>
            </a:r>
          </a:p>
          <a:p>
            <a:pPr algn="just"/>
            <a:r>
              <a:rPr lang="en-US" sz="2000" dirty="0"/>
              <a:t>Key takeaway: Defect Report, Defect Life Cycle</a:t>
            </a:r>
          </a:p>
          <a:p>
            <a:pPr algn="just"/>
            <a:r>
              <a:rPr lang="en-US" sz="2000" dirty="0"/>
              <a:t>In an energy sector, it is quite important to understand how testing takes place and how bugs can be identified and resolved.</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F65A8540-4D73-3369-4142-C993D72982CA}"/>
              </a:ext>
            </a:extLst>
          </p:cNvPr>
          <p:cNvPicPr>
            <a:picLocks noChangeAspect="1"/>
          </p:cNvPicPr>
          <p:nvPr/>
        </p:nvPicPr>
        <p:blipFill>
          <a:blip r:embed="rId7"/>
          <a:stretch>
            <a:fillRect/>
          </a:stretch>
        </p:blipFill>
        <p:spPr>
          <a:xfrm>
            <a:off x="6712235" y="2669452"/>
            <a:ext cx="4727834" cy="2459322"/>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p>
          <a:p>
            <a:pPr marL="0" indent="0" algn="just">
              <a:buNone/>
            </a:pPr>
            <a:endParaRPr lang="en-US" sz="2000" dirty="0"/>
          </a:p>
          <a:p>
            <a:pPr algn="just"/>
            <a:r>
              <a:rPr lang="en-US" sz="2000" dirty="0"/>
              <a:t>Key learning: Cloud, DBMS</a:t>
            </a:r>
          </a:p>
          <a:p>
            <a:pPr algn="just"/>
            <a:r>
              <a:rPr lang="en-US" sz="2000" dirty="0"/>
              <a:t>Key takeaway: CRUD, DDL, DML, DCL, TCL</a:t>
            </a:r>
          </a:p>
          <a:p>
            <a:pPr algn="just"/>
            <a:r>
              <a:rPr lang="en-US" sz="2000" dirty="0"/>
              <a:t>Understanding cloud and database is very important in the energy sector as you must deal with both - Large number of datasets and functionalities over cloud.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0BF72726-496A-1E07-6264-3F7E58D56587}"/>
              </a:ext>
            </a:extLst>
          </p:cNvPr>
          <p:cNvPicPr>
            <a:picLocks noChangeAspect="1"/>
          </p:cNvPicPr>
          <p:nvPr/>
        </p:nvPicPr>
        <p:blipFill>
          <a:blip r:embed="rId7"/>
          <a:stretch>
            <a:fillRect/>
          </a:stretch>
        </p:blipFill>
        <p:spPr>
          <a:xfrm>
            <a:off x="7469423" y="2031393"/>
            <a:ext cx="3213457" cy="3735439"/>
          </a:xfrm>
          <a:prstGeom prst="rect">
            <a:avLst/>
          </a:prstGeom>
        </p:spPr>
      </p:pic>
    </p:spTree>
    <p:extLst>
      <p:ext uri="{BB962C8B-B14F-4D97-AF65-F5344CB8AC3E}">
        <p14:creationId xmlns:p14="http://schemas.microsoft.com/office/powerpoint/2010/main" val="273853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a:p>
            <a:pPr algn="just"/>
            <a:endParaRPr lang="en-US" sz="2000" dirty="0"/>
          </a:p>
          <a:p>
            <a:pPr algn="just"/>
            <a:r>
              <a:rPr lang="en-US" sz="2000" dirty="0"/>
              <a:t>Key learning: Implementation of CI pipelines, </a:t>
            </a:r>
            <a:r>
              <a:rPr lang="en-US" sz="2000" dirty="0" err="1"/>
              <a:t>Github</a:t>
            </a:r>
            <a:r>
              <a:rPr lang="en-US" sz="2000" dirty="0"/>
              <a:t> Actions, Agile </a:t>
            </a:r>
          </a:p>
          <a:p>
            <a:pPr algn="just"/>
            <a:r>
              <a:rPr lang="en-US" sz="2000" dirty="0"/>
              <a:t>Key takeaway: Maven, .</a:t>
            </a:r>
            <a:r>
              <a:rPr lang="en-US" sz="2000" dirty="0" err="1"/>
              <a:t>yml</a:t>
            </a:r>
            <a:r>
              <a:rPr lang="en-US" sz="2000" dirty="0"/>
              <a:t> file, pom.xml file</a:t>
            </a:r>
          </a:p>
          <a:p>
            <a:pPr algn="just"/>
            <a:r>
              <a:rPr lang="en-US" sz="2000" dirty="0"/>
              <a:t>In an energy industry, it is a must to know about CI/CD pipelines and Agile so that one could efficiently work on the projects. Thus, this implementation was very useful for us to understand how things actually work.</a:t>
            </a:r>
          </a:p>
          <a:p>
            <a:pPr marL="0" indent="0" algn="just">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49F626F5-72F8-D0BE-5AD7-245AD8DBCC5C}"/>
              </a:ext>
            </a:extLst>
          </p:cNvPr>
          <p:cNvPicPr>
            <a:picLocks noChangeAspect="1"/>
          </p:cNvPicPr>
          <p:nvPr/>
        </p:nvPicPr>
        <p:blipFill>
          <a:blip r:embed="rId7"/>
          <a:stretch>
            <a:fillRect/>
          </a:stretch>
        </p:blipFill>
        <p:spPr>
          <a:xfrm>
            <a:off x="6541182" y="2297073"/>
            <a:ext cx="5069940" cy="3204080"/>
          </a:xfrm>
          <a:prstGeom prst="rect">
            <a:avLst/>
          </a:prstGeom>
        </p:spPr>
      </p:pic>
    </p:spTree>
    <p:extLst>
      <p:ext uri="{BB962C8B-B14F-4D97-AF65-F5344CB8AC3E}">
        <p14:creationId xmlns:p14="http://schemas.microsoft.com/office/powerpoint/2010/main" val="1746166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19877</TotalTime>
  <Words>1142</Words>
  <Application>Microsoft Office PowerPoint</Application>
  <PresentationFormat>Widescreen</PresentationFormat>
  <Paragraphs>138</Paragraphs>
  <Slides>26</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Learning 4 | My takeaways</vt:lpstr>
      <vt:lpstr>Learning 5 | My takeaways</vt:lpstr>
      <vt:lpstr>PowerPoint Presentation</vt:lpstr>
      <vt:lpstr>Learning 1 | Relevance for Shell</vt:lpstr>
      <vt:lpstr>Learning 2 | Relevance for Shell</vt:lpstr>
      <vt:lpstr>Learning 3 | Relevance for Shell</vt:lpstr>
      <vt:lpstr>Learning 4 | Relevance for Shell</vt:lpstr>
      <vt:lpstr>Learning 5 | Relevance for Shell</vt:lpstr>
      <vt:lpstr>PowerPoint Presentation</vt:lpstr>
      <vt:lpstr>Challenge faced while implementing Learning 1</vt:lpstr>
      <vt:lpstr>Challenge faced while implementing Learning 2</vt:lpstr>
      <vt:lpstr>Challenge faced while implementing Learning 3</vt:lpstr>
      <vt:lpstr>Challenge faced while implementing Learning 4</vt:lpstr>
      <vt:lpstr>Challenge faced while implementing Learning 5</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Singh, Sushma SBOBNG-PTIY/BFG</cp:lastModifiedBy>
  <cp:revision>542</cp:revision>
  <dcterms:created xsi:type="dcterms:W3CDTF">2022-01-18T12:35:56Z</dcterms:created>
  <dcterms:modified xsi:type="dcterms:W3CDTF">2024-09-06T13:40:54Z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